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C53A7F-27B0-4A49-817D-B933DC80D381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08715-30D0-421E-A907-DBFC9C9F90B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6629400" cy="2590800"/>
          </a:xfrm>
        </p:spPr>
        <p:txBody>
          <a:bodyPr>
            <a:noAutofit/>
          </a:bodyPr>
          <a:lstStyle/>
          <a:p>
            <a:r>
              <a:rPr lang="ar-EG" sz="3200" b="0" dirty="0" smtClean="0">
                <a:solidFill>
                  <a:srgbClr val="C00000"/>
                </a:solidFill>
              </a:rPr>
              <a:t/>
            </a:r>
            <a:br>
              <a:rPr lang="ar-EG" sz="3200" b="0" dirty="0" smtClean="0">
                <a:solidFill>
                  <a:srgbClr val="C00000"/>
                </a:solidFill>
              </a:rPr>
            </a:br>
            <a:r>
              <a:rPr lang="ar-EG" sz="3200" b="0" dirty="0" smtClean="0">
                <a:solidFill>
                  <a:srgbClr val="C00000"/>
                </a:solidFill>
              </a:rPr>
              <a:t/>
            </a:r>
            <a:br>
              <a:rPr lang="ar-EG" sz="3200" b="0" dirty="0" smtClean="0">
                <a:solidFill>
                  <a:srgbClr val="C00000"/>
                </a:solidFill>
              </a:rPr>
            </a:br>
            <a:r>
              <a:rPr lang="ar-EG" sz="3200" b="0" dirty="0" smtClean="0">
                <a:solidFill>
                  <a:srgbClr val="C00000"/>
                </a:solidFill>
              </a:rPr>
              <a:t>كلية التربية - تعليم أساسي</a:t>
            </a:r>
            <a:br>
              <a:rPr lang="ar-EG" sz="3200" b="0" dirty="0" smtClean="0">
                <a:solidFill>
                  <a:srgbClr val="C00000"/>
                </a:solidFill>
              </a:rPr>
            </a:br>
            <a:r>
              <a:rPr lang="ar-EG" sz="3200" b="0" dirty="0">
                <a:solidFill>
                  <a:srgbClr val="C00000"/>
                </a:solidFill>
              </a:rPr>
              <a:t>شعبة : اللغة العربية </a:t>
            </a:r>
            <a:r>
              <a:rPr lang="en-US" sz="3200" b="0" dirty="0" smtClean="0">
                <a:solidFill>
                  <a:srgbClr val="C00000"/>
                </a:solidFill>
              </a:rPr>
              <a:t/>
            </a:r>
            <a:br>
              <a:rPr lang="en-US" sz="3200" b="0" dirty="0" smtClean="0">
                <a:solidFill>
                  <a:srgbClr val="C00000"/>
                </a:solidFill>
              </a:rPr>
            </a:br>
            <a:r>
              <a:rPr lang="ar-EG" sz="3200" b="0" dirty="0" smtClean="0">
                <a:solidFill>
                  <a:srgbClr val="C00000"/>
                </a:solidFill>
              </a:rPr>
              <a:t>الفرقة الأولى  </a:t>
            </a:r>
            <a:br>
              <a:rPr lang="ar-EG" sz="3200" b="0" dirty="0" smtClean="0">
                <a:solidFill>
                  <a:srgbClr val="C00000"/>
                </a:solidFill>
              </a:rPr>
            </a:br>
            <a:r>
              <a:rPr lang="ar-EG" sz="3200" b="0" dirty="0" smtClean="0">
                <a:solidFill>
                  <a:srgbClr val="C00000"/>
                </a:solidFill>
              </a:rPr>
              <a:t>مادة </a:t>
            </a:r>
            <a:r>
              <a:rPr lang="ar-EG" sz="3200" b="0" dirty="0">
                <a:solidFill>
                  <a:srgbClr val="C00000"/>
                </a:solidFill>
              </a:rPr>
              <a:t>النحو </a:t>
            </a:r>
            <a:r>
              <a:rPr lang="ar-EG" sz="3200" b="0" dirty="0" smtClean="0">
                <a:solidFill>
                  <a:srgbClr val="C00000"/>
                </a:solidFill>
              </a:rPr>
              <a:t>والصرف</a:t>
            </a:r>
            <a:r>
              <a:rPr lang="ar-EG" sz="3200" b="0" dirty="0" smtClean="0">
                <a:solidFill>
                  <a:srgbClr val="C00000"/>
                </a:solidFill>
              </a:rPr>
              <a:t/>
            </a:r>
            <a:br>
              <a:rPr lang="ar-EG" sz="3200" b="0" dirty="0" smtClean="0">
                <a:solidFill>
                  <a:srgbClr val="C00000"/>
                </a:solidFill>
              </a:rPr>
            </a:br>
            <a:r>
              <a:rPr lang="ar-EG" sz="3200" b="0" dirty="0" smtClean="0">
                <a:solidFill>
                  <a:srgbClr val="C00000"/>
                </a:solidFill>
              </a:rPr>
              <a:t>أستاذ المادة : دكتور سامح عمر</a:t>
            </a:r>
            <a:endParaRPr lang="en-US" sz="3200" b="0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38200" y="4419600"/>
            <a:ext cx="7549896" cy="1143000"/>
          </a:xfrm>
        </p:spPr>
        <p:txBody>
          <a:bodyPr/>
          <a:lstStyle/>
          <a:p>
            <a:pPr algn="ctr"/>
            <a:r>
              <a:rPr lang="ar-EG" sz="3200" dirty="0">
                <a:solidFill>
                  <a:srgbClr val="C0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Traditional Arabic"/>
              </a:rPr>
              <a:t>المحاضرة الخامسة </a:t>
            </a:r>
            <a:r>
              <a:rPr lang="ar-EG" dirty="0" smtClean="0">
                <a:solidFill>
                  <a:srgbClr val="C00000"/>
                </a:solidFill>
              </a:rPr>
              <a:t>: </a:t>
            </a:r>
          </a:p>
          <a:p>
            <a:pPr algn="ctr"/>
            <a:r>
              <a:rPr lang="ar-EG" dirty="0" smtClean="0">
                <a:solidFill>
                  <a:srgbClr val="C00000"/>
                </a:solidFill>
              </a:rPr>
              <a:t>تابع </a:t>
            </a:r>
            <a:r>
              <a:rPr lang="ar-EG" dirty="0" smtClean="0">
                <a:solidFill>
                  <a:srgbClr val="C00000"/>
                </a:solidFill>
              </a:rPr>
              <a:t>: كان </a:t>
            </a:r>
            <a:r>
              <a:rPr lang="ar-EG" dirty="0" smtClean="0">
                <a:solidFill>
                  <a:srgbClr val="C00000"/>
                </a:solidFill>
              </a:rPr>
              <a:t>وأخواتها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9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EG" sz="3200" dirty="0" smtClean="0">
                <a:solidFill>
                  <a:srgbClr val="C00000"/>
                </a:solidFill>
              </a:rPr>
              <a:t>اسم كان وأخواتها وخبرهن من حيث التقديم والتأخير</a:t>
            </a:r>
            <a:br>
              <a:rPr lang="ar-EG" sz="3200" dirty="0" smtClean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486400"/>
          </a:xfrm>
        </p:spPr>
        <p:txBody>
          <a:bodyPr>
            <a:normAutofit fontScale="47500" lnSpcReduction="20000"/>
          </a:bodyPr>
          <a:lstStyle/>
          <a:p>
            <a:pPr algn="r">
              <a:lnSpc>
                <a:spcPct val="120000"/>
              </a:lnSpc>
            </a:pPr>
            <a:r>
              <a:rPr lang="ar-EG" dirty="0" smtClean="0">
                <a:solidFill>
                  <a:schemeClr val="tx2"/>
                </a:solidFill>
              </a:rPr>
              <a:t> </a:t>
            </a:r>
            <a:r>
              <a:rPr lang="ar-EG" b="1" dirty="0" smtClean="0"/>
              <a:t>أولا: حكم الاسم : </a:t>
            </a:r>
            <a:r>
              <a:rPr lang="ar-EG" sz="3200" dirty="0" smtClean="0">
                <a:solidFill>
                  <a:schemeClr val="tx2"/>
                </a:solidFill>
              </a:rPr>
              <a:t>لا يجوز تقديم اسم كان عليها لأنه بمثابة الفاعل مع الفعل فلا يجوز أن تقول: أحمد كان مسافرا. كما لا يجوز أن تقول : محمد قام . وإلا فإنه سيصبح في حكم المبتدأ وليس اسم كان . </a:t>
            </a:r>
          </a:p>
          <a:p>
            <a:pPr algn="r">
              <a:lnSpc>
                <a:spcPct val="120000"/>
              </a:lnSpc>
            </a:pPr>
            <a:r>
              <a:rPr lang="ar-EG" sz="3200" b="1" dirty="0" smtClean="0"/>
              <a:t>ثانيا :حكم الخبر: لخبر الأفعال الناسخة ست حالات : هي </a:t>
            </a:r>
          </a:p>
          <a:p>
            <a:pPr algn="r">
              <a:lnSpc>
                <a:spcPct val="120000"/>
              </a:lnSpc>
            </a:pPr>
            <a:r>
              <a:rPr lang="ar-EG" sz="3200" b="1" dirty="0" smtClean="0"/>
              <a:t>1- </a:t>
            </a:r>
            <a:r>
              <a:rPr lang="ar-EG" sz="3200" dirty="0" smtClean="0">
                <a:solidFill>
                  <a:schemeClr val="tx2"/>
                </a:solidFill>
              </a:rPr>
              <a:t>وجوب التأخير عن الاسم في حالة التساوي في التعريف والتنكير نحو:  كان محمد صديقي </a:t>
            </a:r>
            <a:r>
              <a:rPr lang="ar-EG" sz="3200" b="1" dirty="0" smtClean="0"/>
              <a:t>.</a:t>
            </a:r>
            <a:r>
              <a:rPr lang="ar-EG" sz="3200" dirty="0" smtClean="0">
                <a:solidFill>
                  <a:schemeClr val="tx2"/>
                </a:solidFill>
              </a:rPr>
              <a:t>أو كان الخبر هو المقصود بالحصر </a:t>
            </a:r>
            <a:r>
              <a:rPr lang="ar-EG" sz="3200" dirty="0" err="1" smtClean="0">
                <a:solidFill>
                  <a:schemeClr val="tx2"/>
                </a:solidFill>
              </a:rPr>
              <a:t>بإلا</a:t>
            </a:r>
            <a:r>
              <a:rPr lang="ar-EG" sz="3200" dirty="0" smtClean="0">
                <a:solidFill>
                  <a:schemeClr val="tx2"/>
                </a:solidFill>
              </a:rPr>
              <a:t> أو </a:t>
            </a:r>
            <a:r>
              <a:rPr lang="ar-EG" sz="3200" dirty="0" err="1" smtClean="0">
                <a:solidFill>
                  <a:schemeClr val="tx2"/>
                </a:solidFill>
              </a:rPr>
              <a:t>بإنما</a:t>
            </a:r>
            <a:r>
              <a:rPr lang="ar-EG" sz="3200" dirty="0" smtClean="0">
                <a:solidFill>
                  <a:schemeClr val="tx2"/>
                </a:solidFill>
              </a:rPr>
              <a:t> نحو : </a:t>
            </a:r>
            <a:r>
              <a:rPr lang="ar-EG" sz="3200" dirty="0" err="1" smtClean="0">
                <a:solidFill>
                  <a:schemeClr val="tx2"/>
                </a:solidFill>
              </a:rPr>
              <a:t>ماكان</a:t>
            </a:r>
            <a:r>
              <a:rPr lang="ar-EG" sz="3200" dirty="0" smtClean="0">
                <a:solidFill>
                  <a:schemeClr val="tx2"/>
                </a:solidFill>
              </a:rPr>
              <a:t> زيد إلا شاعرا . وإنما كان الصديق مخلصا . </a:t>
            </a:r>
          </a:p>
          <a:p>
            <a:pPr algn="r">
              <a:lnSpc>
                <a:spcPct val="120000"/>
              </a:lnSpc>
            </a:pPr>
            <a:r>
              <a:rPr lang="ar-EG" sz="3200" dirty="0" smtClean="0">
                <a:solidFill>
                  <a:schemeClr val="tx2"/>
                </a:solidFill>
              </a:rPr>
              <a:t>2- وجوب التقديم على الاسم فقط وذلك إذا اتصل بالاسم ضمير يعود على بعض الخبر. نحو : يسعدني أن يكون في الجامعة طلابها.</a:t>
            </a:r>
          </a:p>
          <a:p>
            <a:pPr algn="r">
              <a:lnSpc>
                <a:spcPct val="120000"/>
              </a:lnSpc>
            </a:pPr>
            <a:r>
              <a:rPr lang="ar-EG" sz="3200" dirty="0" smtClean="0">
                <a:solidFill>
                  <a:schemeClr val="tx2"/>
                </a:solidFill>
              </a:rPr>
              <a:t>3- جواز تقديم الخبر على الاسم فقط عند أمن اللبس كقوله تعالى : وكان حقا علينا نصر المؤمنين. كما يجوز تقديم الخبر على الفعل والاسم معا كما في قوله تعالى : ( وأنفسهم كانوا يظلمون ) . </a:t>
            </a:r>
          </a:p>
          <a:p>
            <a:pPr algn="r">
              <a:lnSpc>
                <a:spcPct val="120000"/>
              </a:lnSpc>
            </a:pPr>
            <a:r>
              <a:rPr lang="ar-EG" sz="3200" dirty="0" smtClean="0">
                <a:solidFill>
                  <a:schemeClr val="tx2"/>
                </a:solidFill>
              </a:rPr>
              <a:t>4- يجب تقديم الخبر على الفعل والاسم معا إذا كان من الاسماء التي لها الصدارة كأسماء الاستفهام والشرط وكم الخبرية . نحو : متى كان السفر. ومن كان يساعد الناس فاشكره.</a:t>
            </a:r>
          </a:p>
          <a:p>
            <a:pPr algn="r">
              <a:lnSpc>
                <a:spcPct val="120000"/>
              </a:lnSpc>
            </a:pPr>
            <a:r>
              <a:rPr lang="ar-EG" sz="3200" dirty="0" smtClean="0">
                <a:solidFill>
                  <a:schemeClr val="tx2"/>
                </a:solidFill>
              </a:rPr>
              <a:t>5- وجو التقديم على الفعل واسمه أو التوسط بينهما نحو كان في البيت أصحابه.</a:t>
            </a:r>
          </a:p>
          <a:p>
            <a:pPr algn="r">
              <a:lnSpc>
                <a:spcPct val="120000"/>
              </a:lnSpc>
            </a:pPr>
            <a:r>
              <a:rPr lang="ar-EG" sz="3200" dirty="0" smtClean="0">
                <a:solidFill>
                  <a:schemeClr val="tx2"/>
                </a:solidFill>
              </a:rPr>
              <a:t>6- يمتنع تقديم الخبر على الفعل والاسم ولكنه قد يتوسط بينهما إذا كان الفعل مسبوقا  </a:t>
            </a:r>
            <a:r>
              <a:rPr lang="ar-EG" sz="3200" dirty="0" smtClean="0">
                <a:solidFill>
                  <a:schemeClr val="tx2"/>
                </a:solidFill>
              </a:rPr>
              <a:t>بالأسماء </a:t>
            </a:r>
            <a:r>
              <a:rPr lang="ar-EG" sz="3200" dirty="0" smtClean="0">
                <a:solidFill>
                  <a:schemeClr val="tx2"/>
                </a:solidFill>
              </a:rPr>
              <a:t>التي لها الصدارة ولا يجوز الفصل بين الأداة والفعل بفاصل نحو : هل صار </a:t>
            </a:r>
            <a:r>
              <a:rPr lang="ar-EG" sz="3200" dirty="0" err="1" smtClean="0">
                <a:solidFill>
                  <a:schemeClr val="tx2"/>
                </a:solidFill>
              </a:rPr>
              <a:t>الكورونا</a:t>
            </a:r>
            <a:r>
              <a:rPr lang="ar-EG" sz="3200" dirty="0" smtClean="0">
                <a:solidFill>
                  <a:schemeClr val="tx2"/>
                </a:solidFill>
              </a:rPr>
              <a:t> متفشيا . ولا يجوز أن تقول هل </a:t>
            </a:r>
            <a:r>
              <a:rPr lang="ar-EG" sz="3200" dirty="0" err="1" smtClean="0">
                <a:solidFill>
                  <a:schemeClr val="tx2"/>
                </a:solidFill>
              </a:rPr>
              <a:t>هل</a:t>
            </a:r>
            <a:r>
              <a:rPr lang="ar-EG" sz="3200" dirty="0" smtClean="0">
                <a:solidFill>
                  <a:schemeClr val="tx2"/>
                </a:solidFill>
              </a:rPr>
              <a:t> متفشيا صار </a:t>
            </a:r>
            <a:r>
              <a:rPr lang="ar-EG" sz="3200" dirty="0" err="1" smtClean="0">
                <a:solidFill>
                  <a:schemeClr val="tx2"/>
                </a:solidFill>
              </a:rPr>
              <a:t>الكورونا</a:t>
            </a:r>
            <a:endParaRPr lang="ar-EG" sz="3200" dirty="0" smtClean="0">
              <a:solidFill>
                <a:schemeClr val="tx2"/>
              </a:solidFill>
            </a:endParaRPr>
          </a:p>
          <a:p>
            <a:pPr algn="r">
              <a:lnSpc>
                <a:spcPct val="120000"/>
              </a:lnSpc>
            </a:pPr>
            <a:endParaRPr lang="ar-EG" sz="3200" dirty="0" smtClean="0">
              <a:solidFill>
                <a:schemeClr val="tx2"/>
              </a:solidFill>
            </a:endParaRPr>
          </a:p>
          <a:p>
            <a:pPr algn="r">
              <a:lnSpc>
                <a:spcPct val="120000"/>
              </a:lnSpc>
            </a:pPr>
            <a:r>
              <a:rPr lang="ar-EG" sz="3200" dirty="0" smtClean="0">
                <a:solidFill>
                  <a:schemeClr val="tx2"/>
                </a:solidFill>
              </a:rPr>
              <a:t>ملاحظة : يستثني من الأحكام السابقة  أخبار ما دام وما زال وما فتئ وما برح وما انفك  وليس . </a:t>
            </a:r>
          </a:p>
          <a:p>
            <a:pPr algn="ctr">
              <a:lnSpc>
                <a:spcPct val="120000"/>
              </a:lnSpc>
            </a:pPr>
            <a:r>
              <a:rPr lang="ar-EG" sz="3200" dirty="0" smtClean="0">
                <a:solidFill>
                  <a:schemeClr val="tx2"/>
                </a:solidFill>
              </a:rPr>
              <a:t>حكم خبر مادام : يمتنع تقديم خبر مادام علي اسمها نحو : لزمت البيت مادام متفشيا المرض . وإن أجازها البعض كقوله :  			</a:t>
            </a:r>
            <a:r>
              <a:rPr lang="ar-EG" sz="3200" dirty="0" smtClean="0">
                <a:solidFill>
                  <a:srgbClr val="C00000"/>
                </a:solidFill>
              </a:rPr>
              <a:t>         لا طيب للعيش ما دامت منغصةً      لذاته </a:t>
            </a:r>
            <a:r>
              <a:rPr lang="ar-EG" sz="3200" dirty="0" err="1" smtClean="0">
                <a:solidFill>
                  <a:srgbClr val="C00000"/>
                </a:solidFill>
              </a:rPr>
              <a:t>بادكار</a:t>
            </a:r>
            <a:r>
              <a:rPr lang="ar-EG" sz="3200" dirty="0" smtClean="0">
                <a:solidFill>
                  <a:srgbClr val="C00000"/>
                </a:solidFill>
              </a:rPr>
              <a:t> الموت والهرم </a:t>
            </a:r>
            <a:r>
              <a:rPr lang="ar-EG" sz="3200" dirty="0" smtClean="0">
                <a:solidFill>
                  <a:srgbClr val="C00000"/>
                </a:solidFill>
              </a:rPr>
              <a:t>.</a:t>
            </a:r>
            <a:r>
              <a:rPr lang="ar-EG" dirty="0" smtClean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EG" sz="3200" dirty="0" smtClean="0">
                <a:solidFill>
                  <a:srgbClr val="C00000"/>
                </a:solidFill>
              </a:rPr>
              <a:t>حكم خبر الأفعال المسبوقة ب ( ما ) النافية : ما زال وأخواتها</a:t>
            </a:r>
            <a:br>
              <a:rPr lang="ar-EG" sz="3200" dirty="0" smtClean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 fontScale="85000" lnSpcReduction="20000"/>
          </a:bodyPr>
          <a:lstStyle/>
          <a:p>
            <a:pPr algn="r">
              <a:lnSpc>
                <a:spcPct val="120000"/>
              </a:lnSpc>
            </a:pPr>
            <a:r>
              <a:rPr lang="ar-EG" sz="2000" dirty="0" smtClean="0"/>
              <a:t>لا يجوز تقديم خبر مازال وأخواتها عليها إذ لا يصح القول : شديدا مازال المرض. </a:t>
            </a:r>
          </a:p>
          <a:p>
            <a:pPr algn="r">
              <a:lnSpc>
                <a:spcPct val="120000"/>
              </a:lnSpc>
            </a:pPr>
            <a:r>
              <a:rPr lang="ar-EG" sz="2000" b="1" dirty="0" smtClean="0">
                <a:solidFill>
                  <a:srgbClr val="C00000"/>
                </a:solidFill>
              </a:rPr>
              <a:t>حكم خبر ليس :</a:t>
            </a:r>
          </a:p>
          <a:p>
            <a:pPr algn="r">
              <a:lnSpc>
                <a:spcPct val="120000"/>
              </a:lnSpc>
            </a:pPr>
            <a:r>
              <a:rPr lang="ar-EG" sz="2000" dirty="0" smtClean="0"/>
              <a:t>اختلف النحاة علي جواز تقديم خبر ليس على اسمها نحو : ليس مريضا زيد . فمنهم من أجاز ومنهم من منع والأرجح الجواز لقوله تعالى : ( </a:t>
            </a:r>
            <a:r>
              <a:rPr lang="ar-EG" sz="2000" dirty="0" smtClean="0">
                <a:solidFill>
                  <a:srgbClr val="C00000"/>
                </a:solidFill>
              </a:rPr>
              <a:t>ليس البرَ أن تولوا وجوهكم </a:t>
            </a:r>
            <a:r>
              <a:rPr lang="ar-EG" sz="2000" dirty="0" smtClean="0"/>
              <a:t>).ومنه قول الشاعر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سلي - إن جهلت - الناسَ عني وعنهم            فليس سواءً عالمٌ وجهولُ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كما اختلفوا خبرها عليها وعلى اسمها معا منهم من منع ومنهم من أجاز . نحو: مريضا ليس أخوك.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حذف كان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1- تحذف كان وحدها إذا وقعت صلة لأن المصدرية نحو : أما أنت مسافرا سافرت . وكقول الشاعر:       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/>
              <a:t> </a:t>
            </a:r>
            <a:r>
              <a:rPr lang="ar-EG" sz="2000" dirty="0" smtClean="0"/>
              <a:t>                        </a:t>
            </a:r>
            <a:r>
              <a:rPr lang="ar-EG" sz="2000" dirty="0" smtClean="0">
                <a:solidFill>
                  <a:srgbClr val="C00000"/>
                </a:solidFill>
              </a:rPr>
              <a:t>أبا خراشة أما أنت ذا نفر          فإن قومي لم تأكلهم </a:t>
            </a:r>
            <a:r>
              <a:rPr lang="ar-EG" sz="2000" dirty="0" err="1" smtClean="0">
                <a:solidFill>
                  <a:srgbClr val="C00000"/>
                </a:solidFill>
              </a:rPr>
              <a:t>الذيب</a:t>
            </a:r>
            <a:endParaRPr lang="ar-EG" sz="2000" dirty="0" smtClean="0">
              <a:solidFill>
                <a:srgbClr val="C00000"/>
              </a:solidFill>
            </a:endParaRP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2- يجوز حذف كان مع اسمها فقط بعد إن ولو الشرطيتين . كقول النبي (صلي الله عليه وسلم )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{ الناس مجزيون بأعمالهم إن خيرا فخيرا وإن شرا فشرا }.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 3- يجوز حذف كان مع معموليها بعد إن الشرطية . كقولك: ( وإن )جوابا لمن سألك هل ستخرج من البيت وإن كان المرض فاشيا . ومنه قول عمر بن </a:t>
            </a:r>
            <a:r>
              <a:rPr lang="ar-EG" sz="2000" dirty="0"/>
              <a:t>أ</a:t>
            </a:r>
            <a:r>
              <a:rPr lang="ar-EG" sz="2000" dirty="0" smtClean="0"/>
              <a:t>بي </a:t>
            </a:r>
            <a:r>
              <a:rPr lang="ar-EG" sz="2000" dirty="0" smtClean="0"/>
              <a:t>ربيعة 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ar-EG" sz="2000" dirty="0">
                <a:solidFill>
                  <a:srgbClr val="C00000"/>
                </a:solidFill>
              </a:rPr>
              <a:t> </a:t>
            </a:r>
            <a:r>
              <a:rPr lang="ar-EG" sz="2000" dirty="0" smtClean="0">
                <a:solidFill>
                  <a:srgbClr val="C00000"/>
                </a:solidFill>
              </a:rPr>
              <a:t>       قالت بنات العم يا سلمى وإن           كان فقيرا معدما قالت وإن </a:t>
            </a:r>
          </a:p>
          <a:p>
            <a:pPr marL="0" indent="0" algn="r">
              <a:lnSpc>
                <a:spcPct val="120000"/>
              </a:lnSpc>
              <a:buNone/>
            </a:pPr>
            <a:endParaRPr lang="ar-EG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ar-EG" sz="3200" dirty="0" smtClean="0">
                <a:solidFill>
                  <a:srgbClr val="C00000"/>
                </a:solidFill>
              </a:rPr>
              <a:t>حذف نون كان :</a:t>
            </a:r>
            <a:br>
              <a:rPr lang="ar-EG" sz="3200" dirty="0" smtClean="0">
                <a:solidFill>
                  <a:srgbClr val="C00000"/>
                </a:solidFill>
              </a:rPr>
            </a:b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389120"/>
          </a:xfrm>
        </p:spPr>
        <p:txBody>
          <a:bodyPr>
            <a:normAutofit/>
          </a:bodyPr>
          <a:lstStyle/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تحذف نون كان بالشروط التالية :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1</a:t>
            </a:r>
            <a:r>
              <a:rPr lang="ar-EG" sz="2000" dirty="0" smtClean="0">
                <a:solidFill>
                  <a:schemeClr val="bg2">
                    <a:lumMod val="10000"/>
                  </a:schemeClr>
                </a:solidFill>
              </a:rPr>
              <a:t>- أن تكون بصيغة المضارع.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chemeClr val="bg2">
                    <a:lumMod val="10000"/>
                  </a:schemeClr>
                </a:solidFill>
              </a:rPr>
              <a:t>2- أن يكون المضارع مجزوما.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chemeClr val="bg2">
                    <a:lumMod val="10000"/>
                  </a:schemeClr>
                </a:solidFill>
              </a:rPr>
              <a:t>3- آلا يقع بعد نونها حرف ساكن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chemeClr val="bg2">
                    <a:lumMod val="10000"/>
                  </a:schemeClr>
                </a:solidFill>
              </a:rPr>
              <a:t>4- آلا يتصل بالمضارع أي ضمير متصل 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/>
              <a:t>ومن أمثلة كل ما ينطبق عليه كل هذه الشروط قوله تعالى </a:t>
            </a:r>
            <a:r>
              <a:rPr lang="ar-EG" sz="2000" dirty="0" smtClean="0">
                <a:solidFill>
                  <a:srgbClr val="C00000"/>
                </a:solidFill>
              </a:rPr>
              <a:t>: ( ولم أك بغيا ).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وقوله تعالى : ( ولم </a:t>
            </a:r>
            <a:r>
              <a:rPr lang="ar-EG" sz="2000" dirty="0" err="1" smtClean="0">
                <a:solidFill>
                  <a:srgbClr val="C00000"/>
                </a:solidFill>
              </a:rPr>
              <a:t>يك</a:t>
            </a:r>
            <a:r>
              <a:rPr lang="ar-EG" sz="2000" dirty="0" smtClean="0">
                <a:solidFill>
                  <a:srgbClr val="C00000"/>
                </a:solidFill>
              </a:rPr>
              <a:t> من المشركين ).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وقول الحطيئة : 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ar-EG" sz="2000" dirty="0" smtClean="0">
                <a:solidFill>
                  <a:srgbClr val="C00000"/>
                </a:solidFill>
              </a:rPr>
              <a:t>        ألم أك جاركم ويكون بيني        وبينكم المودة والإخاء </a:t>
            </a:r>
          </a:p>
        </p:txBody>
      </p:sp>
    </p:spTree>
    <p:extLst>
      <p:ext uri="{BB962C8B-B14F-4D97-AF65-F5344CB8AC3E}">
        <p14:creationId xmlns:p14="http://schemas.microsoft.com/office/powerpoint/2010/main" val="2281280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596</Words>
  <Application>Microsoft Office PowerPoint</Application>
  <PresentationFormat>عرض على الشاشة (3:4)‏</PresentationFormat>
  <Paragraphs>38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تدفق</vt:lpstr>
      <vt:lpstr>  كلية التربية - تعليم أساسي شعبة : اللغة العربية  الفرقة الأولى   مادة النحو والصرف أستاذ المادة : دكتور سامح عمر</vt:lpstr>
      <vt:lpstr>اسم كان وأخواتها وخبرهن من حيث التقديم والتأخير </vt:lpstr>
      <vt:lpstr>حكم خبر الأفعال المسبوقة ب ( ما ) النافية : ما زال وأخواتها </vt:lpstr>
      <vt:lpstr>حذف نون كان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في مادة النحو والصرف لطلاب الفرقة الأولى قسم اللغة العربية  أستاذ المادة : دكتور سامح عمر</dc:title>
  <dc:creator>Dr - sameh omar</dc:creator>
  <cp:lastModifiedBy>pc</cp:lastModifiedBy>
  <cp:revision>17</cp:revision>
  <dcterms:created xsi:type="dcterms:W3CDTF">2020-03-25T19:17:23Z</dcterms:created>
  <dcterms:modified xsi:type="dcterms:W3CDTF">2020-04-15T22:24:42Z</dcterms:modified>
</cp:coreProperties>
</file>